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42062400" cx="30175200"/>
  <p:notesSz cx="6858000" cy="9144000"/>
  <p:embeddedFontLst>
    <p:embeddedFont>
      <p:font typeface="Fira Sans Medium"/>
      <p:regular r:id="rId6"/>
      <p:bold r:id="rId7"/>
      <p:italic r:id="rId8"/>
      <p:boldItalic r:id="rId9"/>
    </p:embeddedFont>
    <p:embeddedFont>
      <p:font typeface="Fira Sans SemiBold"/>
      <p:regular r:id="rId10"/>
      <p:bold r:id="rId11"/>
      <p:italic r:id="rId12"/>
      <p:boldItalic r:id="rId13"/>
    </p:embeddedFont>
    <p:embeddedFont>
      <p:font typeface="Fira Sans"/>
      <p:regular r:id="rId14"/>
      <p:bold r:id="rId15"/>
      <p:italic r:id="rId16"/>
      <p:boldItalic r:id="rId17"/>
    </p:embeddedFont>
    <p:embeddedFont>
      <p:font typeface="Fira Sans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eY+VUktaYxuH37Sv/l8tu58Se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Light-italic.fntdata"/><Relationship Id="rId22" Type="http://customschemas.google.com/relationships/presentationmetadata" Target="metadata"/><Relationship Id="rId21" Type="http://schemas.openxmlformats.org/officeDocument/2006/relationships/font" Target="fonts/FiraSans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FiraSansMedium-boldItalic.fntdata"/><Relationship Id="rId5" Type="http://schemas.openxmlformats.org/officeDocument/2006/relationships/slide" Target="slides/slide1.xml"/><Relationship Id="rId6" Type="http://schemas.openxmlformats.org/officeDocument/2006/relationships/font" Target="fonts/FiraSansMedium-regular.fntdata"/><Relationship Id="rId7" Type="http://schemas.openxmlformats.org/officeDocument/2006/relationships/font" Target="fonts/FiraSansMedium-bold.fntdata"/><Relationship Id="rId8" Type="http://schemas.openxmlformats.org/officeDocument/2006/relationships/font" Target="fonts/FiraSansMedium-italic.fntdata"/><Relationship Id="rId11" Type="http://schemas.openxmlformats.org/officeDocument/2006/relationships/font" Target="fonts/FiraSansSemiBold-bold.fntdata"/><Relationship Id="rId10" Type="http://schemas.openxmlformats.org/officeDocument/2006/relationships/font" Target="fonts/FiraSansSemiBold-regular.fntdata"/><Relationship Id="rId13" Type="http://schemas.openxmlformats.org/officeDocument/2006/relationships/font" Target="fonts/FiraSansSemiBold-boldItalic.fntdata"/><Relationship Id="rId12" Type="http://schemas.openxmlformats.org/officeDocument/2006/relationships/font" Target="fonts/FiraSansSemiBold-italic.fntdata"/><Relationship Id="rId15" Type="http://schemas.openxmlformats.org/officeDocument/2006/relationships/font" Target="fonts/FiraSans-bold.fntdata"/><Relationship Id="rId14" Type="http://schemas.openxmlformats.org/officeDocument/2006/relationships/font" Target="fonts/FiraSans-regular.fntdata"/><Relationship Id="rId17" Type="http://schemas.openxmlformats.org/officeDocument/2006/relationships/font" Target="fonts/FiraSans-boldItalic.fntdata"/><Relationship Id="rId16" Type="http://schemas.openxmlformats.org/officeDocument/2006/relationships/font" Target="fonts/FiraSans-italic.fntdata"/><Relationship Id="rId19" Type="http://schemas.openxmlformats.org/officeDocument/2006/relationships/font" Target="fonts/FiraSansLight-bold.fntdata"/><Relationship Id="rId18" Type="http://schemas.openxmlformats.org/officeDocument/2006/relationships/font" Target="fonts/FiraSa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46244" y="685800"/>
            <a:ext cx="556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2200275" y="685800"/>
            <a:ext cx="24574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ackground">
  <p:cSld name="Blank Background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/>
          <p:nvPr>
            <p:ph idx="2" type="pic"/>
          </p:nvPr>
        </p:nvSpPr>
        <p:spPr>
          <a:xfrm>
            <a:off x="838202" y="23142681"/>
            <a:ext cx="89058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" name="Google Shape;8;p3"/>
          <p:cNvSpPr/>
          <p:nvPr>
            <p:ph idx="3" type="pic"/>
          </p:nvPr>
        </p:nvSpPr>
        <p:spPr>
          <a:xfrm>
            <a:off x="838202" y="31780492"/>
            <a:ext cx="89058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838202" y="6243643"/>
            <a:ext cx="8905800" cy="15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4" type="body"/>
          </p:nvPr>
        </p:nvSpPr>
        <p:spPr>
          <a:xfrm>
            <a:off x="10582280" y="6243648"/>
            <a:ext cx="9000000" cy="19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5" type="body"/>
          </p:nvPr>
        </p:nvSpPr>
        <p:spPr>
          <a:xfrm>
            <a:off x="10582279" y="32920416"/>
            <a:ext cx="8957100" cy="6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6" type="body"/>
          </p:nvPr>
        </p:nvSpPr>
        <p:spPr>
          <a:xfrm>
            <a:off x="10582279" y="26167318"/>
            <a:ext cx="8957100" cy="6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>
            <p:ph idx="7" type="pic"/>
          </p:nvPr>
        </p:nvSpPr>
        <p:spPr>
          <a:xfrm>
            <a:off x="20421372" y="17872875"/>
            <a:ext cx="89814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" name="Google Shape;14;p3"/>
          <p:cNvSpPr txBox="1"/>
          <p:nvPr>
            <p:ph idx="8" type="body"/>
          </p:nvPr>
        </p:nvSpPr>
        <p:spPr>
          <a:xfrm>
            <a:off x="20421372" y="6243648"/>
            <a:ext cx="8981400" cy="10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9" type="body"/>
          </p:nvPr>
        </p:nvSpPr>
        <p:spPr>
          <a:xfrm>
            <a:off x="20421373" y="25813021"/>
            <a:ext cx="8950500" cy="13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0" y="0"/>
            <a:ext cx="30175200" cy="451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8"/>
              <a:buFont typeface="Arial"/>
              <a:buNone/>
            </a:pPr>
            <a:r>
              <a:t/>
            </a:r>
            <a:endParaRPr b="0" i="0" sz="2658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95300" y="-419101"/>
            <a:ext cx="4098750" cy="40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7200" y="293925"/>
            <a:ext cx="3419023" cy="17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9788" y="1921800"/>
            <a:ext cx="7153850" cy="29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5392">
          <p15:clr>
            <a:srgbClr val="FBAE40"/>
          </p15:clr>
        </p15:guide>
        <p15:guide id="2" pos="528">
          <p15:clr>
            <a:srgbClr val="FBAE40"/>
          </p15:clr>
        </p15:guide>
        <p15:guide id="3" pos="18502">
          <p15:clr>
            <a:srgbClr val="FBAE40"/>
          </p15:clr>
        </p15:guide>
        <p15:guide id="4" orient="horz" pos="4807">
          <p15:clr>
            <a:srgbClr val="FBAE40"/>
          </p15:clr>
        </p15:guide>
        <p15:guide id="5" pos="12321">
          <p15:clr>
            <a:srgbClr val="FBAE40"/>
          </p15:clr>
        </p15:guide>
        <p15:guide id="6" pos="6138">
          <p15:clr>
            <a:srgbClr val="FBAE40"/>
          </p15:clr>
        </p15:guide>
        <p15:guide id="7" pos="6666">
          <p15:clr>
            <a:srgbClr val="FBAE40"/>
          </p15:clr>
        </p15:guide>
        <p15:guide id="8" pos="12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Background">
  <p:cSld name="1_Blank Background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10142219" y="6122296"/>
            <a:ext cx="0" cy="32824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22" name="Google Shape;22;p4"/>
          <p:cNvCxnSpPr/>
          <p:nvPr/>
        </p:nvCxnSpPr>
        <p:spPr>
          <a:xfrm>
            <a:off x="19980446" y="6127515"/>
            <a:ext cx="0" cy="32826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23" name="Google Shape;23;p4"/>
          <p:cNvSpPr/>
          <p:nvPr>
            <p:ph idx="2" type="pic"/>
          </p:nvPr>
        </p:nvSpPr>
        <p:spPr>
          <a:xfrm>
            <a:off x="838202" y="23142681"/>
            <a:ext cx="89058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" name="Google Shape;24;p4"/>
          <p:cNvSpPr/>
          <p:nvPr>
            <p:ph idx="3" type="pic"/>
          </p:nvPr>
        </p:nvSpPr>
        <p:spPr>
          <a:xfrm>
            <a:off x="838202" y="31780492"/>
            <a:ext cx="89058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2" y="6243643"/>
            <a:ext cx="8905800" cy="15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4" type="body"/>
          </p:nvPr>
        </p:nvSpPr>
        <p:spPr>
          <a:xfrm>
            <a:off x="10582280" y="6243648"/>
            <a:ext cx="9000000" cy="19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5" type="body"/>
          </p:nvPr>
        </p:nvSpPr>
        <p:spPr>
          <a:xfrm>
            <a:off x="10582279" y="32920416"/>
            <a:ext cx="8957100" cy="6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6" type="body"/>
          </p:nvPr>
        </p:nvSpPr>
        <p:spPr>
          <a:xfrm>
            <a:off x="10582279" y="26167318"/>
            <a:ext cx="8957100" cy="6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/>
          <p:nvPr>
            <p:ph idx="7" type="pic"/>
          </p:nvPr>
        </p:nvSpPr>
        <p:spPr>
          <a:xfrm>
            <a:off x="20421372" y="17872875"/>
            <a:ext cx="8981400" cy="714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4"/>
          <p:cNvSpPr txBox="1"/>
          <p:nvPr>
            <p:ph idx="8" type="body"/>
          </p:nvPr>
        </p:nvSpPr>
        <p:spPr>
          <a:xfrm>
            <a:off x="20421372" y="6243648"/>
            <a:ext cx="8981400" cy="10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9" type="body"/>
          </p:nvPr>
        </p:nvSpPr>
        <p:spPr>
          <a:xfrm>
            <a:off x="20421373" y="25813021"/>
            <a:ext cx="8950500" cy="13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604" lvl="0" marL="4572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604" lvl="1" marL="9144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1604" lvl="2" marL="13716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1604" lvl="3" marL="18288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1604" lvl="4" marL="2286000" marR="0" rtl="0" algn="l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245EAC"/>
              </a:buClr>
              <a:buSzPts val="2567"/>
              <a:buFont typeface="Arial"/>
              <a:buChar char="•"/>
              <a:defRPr b="0" i="0" sz="2567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611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392">
          <p15:clr>
            <a:srgbClr val="FBAE40"/>
          </p15:clr>
        </p15:guide>
        <p15:guide id="2" pos="528">
          <p15:clr>
            <a:srgbClr val="FBAE40"/>
          </p15:clr>
        </p15:guide>
        <p15:guide id="3" pos="18502">
          <p15:clr>
            <a:srgbClr val="FBAE40"/>
          </p15:clr>
        </p15:guide>
        <p15:guide id="4" orient="horz" pos="4807">
          <p15:clr>
            <a:srgbClr val="FBAE40"/>
          </p15:clr>
        </p15:guide>
        <p15:guide id="5" pos="12321">
          <p15:clr>
            <a:srgbClr val="FBAE40"/>
          </p15:clr>
        </p15:guide>
        <p15:guide id="6" pos="6138">
          <p15:clr>
            <a:srgbClr val="FBAE40"/>
          </p15:clr>
        </p15:guide>
        <p15:guide id="7" pos="6666">
          <p15:clr>
            <a:srgbClr val="FBAE40"/>
          </p15:clr>
        </p15:guide>
        <p15:guide id="8" pos="128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14.png"/><Relationship Id="rId21" Type="http://schemas.openxmlformats.org/officeDocument/2006/relationships/image" Target="../media/image13.jpg"/><Relationship Id="rId24" Type="http://schemas.openxmlformats.org/officeDocument/2006/relationships/image" Target="../media/image26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26" Type="http://schemas.openxmlformats.org/officeDocument/2006/relationships/image" Target="../media/image25.png"/><Relationship Id="rId25" Type="http://schemas.openxmlformats.org/officeDocument/2006/relationships/image" Target="../media/image17.png"/><Relationship Id="rId27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28.jpg"/><Relationship Id="rId8" Type="http://schemas.openxmlformats.org/officeDocument/2006/relationships/image" Target="../media/image6.png"/><Relationship Id="rId11" Type="http://schemas.openxmlformats.org/officeDocument/2006/relationships/image" Target="../media/image9.png"/><Relationship Id="rId10" Type="http://schemas.openxmlformats.org/officeDocument/2006/relationships/image" Target="../media/image22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5" Type="http://schemas.openxmlformats.org/officeDocument/2006/relationships/image" Target="../media/image21.png"/><Relationship Id="rId14" Type="http://schemas.openxmlformats.org/officeDocument/2006/relationships/image" Target="../media/image8.png"/><Relationship Id="rId17" Type="http://schemas.openxmlformats.org/officeDocument/2006/relationships/image" Target="../media/image18.png"/><Relationship Id="rId16" Type="http://schemas.openxmlformats.org/officeDocument/2006/relationships/image" Target="../media/image11.png"/><Relationship Id="rId19" Type="http://schemas.openxmlformats.org/officeDocument/2006/relationships/image" Target="../media/image24.png"/><Relationship Id="rId1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/>
        </p:nvSpPr>
        <p:spPr>
          <a:xfrm>
            <a:off x="14646400" y="18740950"/>
            <a:ext cx="13532700" cy="16668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Brain-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odel 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lignment</a:t>
            </a:r>
            <a:endParaRPr b="1" i="0" sz="4400" u="none" cap="none" strike="noStrike">
              <a:solidFill>
                <a:srgbClr val="005BBB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3180450" y="581275"/>
            <a:ext cx="22402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1" i="0" lang="en-US" sz="6100" u="none" cap="none" strike="noStrike">
                <a:solidFill>
                  <a:srgbClr val="012855"/>
                </a:solidFill>
                <a:latin typeface="Arial"/>
                <a:ea typeface="Arial"/>
                <a:cs typeface="Arial"/>
                <a:sym typeface="Arial"/>
              </a:rPr>
              <a:t>Topoformer: </a:t>
            </a:r>
            <a:r>
              <a:rPr b="0" i="0" lang="en-US" sz="6100" u="none" cap="none" strike="noStrike">
                <a:solidFill>
                  <a:srgbClr val="012855"/>
                </a:solidFill>
                <a:latin typeface="Arial"/>
                <a:ea typeface="Arial"/>
                <a:cs typeface="Arial"/>
                <a:sym typeface="Arial"/>
              </a:rPr>
              <a:t>brain-like topographic organization in Transformer language models through spatial querying and reweighting</a:t>
            </a:r>
            <a:endParaRPr b="0" i="0" sz="600" u="none" cap="none" strike="noStrike">
              <a:solidFill>
                <a:srgbClr val="0128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Taha Binhuraib</a:t>
            </a:r>
            <a:r>
              <a:rPr b="0" baseline="3000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Greta Tuckute</a:t>
            </a:r>
            <a:r>
              <a:rPr b="0" baseline="3000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Nicholas Blauch</a:t>
            </a:r>
            <a:r>
              <a:rPr b="0" baseline="3000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3000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baseline="3000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Novus Technologies,</a:t>
            </a:r>
            <a:r>
              <a:rPr i="1" lang="en-US" sz="2500"/>
              <a:t> </a:t>
            </a:r>
            <a:r>
              <a:rPr b="0" i="1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baseline="3000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Brain and Cognitive Sciences, Massachusetts Institute of Technology,  </a:t>
            </a:r>
            <a:r>
              <a:rPr b="1" baseline="3000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Psychology, Harvard University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15531350" y="6112125"/>
            <a:ext cx="576000" cy="44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14621299" y="37073500"/>
            <a:ext cx="15066300" cy="554100"/>
          </a:xfrm>
          <a:prstGeom prst="rect">
            <a:avLst/>
          </a:prstGeom>
          <a:solidFill>
            <a:schemeClr val="lt1">
              <a:alpha val="6078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"/>
          <p:cNvCxnSpPr/>
          <p:nvPr/>
        </p:nvCxnSpPr>
        <p:spPr>
          <a:xfrm flipH="1">
            <a:off x="14342850" y="4711700"/>
            <a:ext cx="78000" cy="36587700"/>
          </a:xfrm>
          <a:prstGeom prst="straightConnector1">
            <a:avLst/>
          </a:prstGeom>
          <a:noFill/>
          <a:ln cap="flat" cmpd="sng" w="38100">
            <a:solidFill>
              <a:srgbClr val="005BB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" name="Google Shape;41;p1"/>
          <p:cNvSpPr txBox="1"/>
          <p:nvPr/>
        </p:nvSpPr>
        <p:spPr>
          <a:xfrm>
            <a:off x="1037050" y="22839575"/>
            <a:ext cx="1213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Figure 1:</a:t>
            </a:r>
            <a:r>
              <a:rPr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Spatial querying and reweighting operations in the “Topoformer”</a:t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412100" y="23762961"/>
            <a:ext cx="13532700" cy="16668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Model 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raining and </a:t>
            </a:r>
            <a:r>
              <a:rPr b="1" lang="en-US" sz="4400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valuation</a:t>
            </a:r>
            <a:endParaRPr b="1" i="0" sz="4400" u="none" cap="none" strike="noStrike">
              <a:solidFill>
                <a:srgbClr val="005BBB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8900" y="24560975"/>
            <a:ext cx="13953300" cy="21702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"/>
              <a:buChar char="●"/>
            </a:pPr>
            <a:r>
              <a:rPr lang="en-US" sz="2700">
                <a:latin typeface="Fira Sans"/>
                <a:ea typeface="Fira Sans"/>
                <a:cs typeface="Fira Sans"/>
                <a:sym typeface="Fira Sans"/>
              </a:rPr>
              <a:t>Train a single-head 16-layer Topoformer BERT model with Masked Language Modeling objective following Geiping and Goldstein's (2022) training paradigm on the Bookcorpus-Wikipedia dataset.</a:t>
            </a:r>
            <a:br>
              <a:rPr lang="en-US" sz="2700">
                <a:latin typeface="Fira Sans"/>
                <a:ea typeface="Fira Sans"/>
                <a:cs typeface="Fira Sans"/>
                <a:sym typeface="Fira Sans"/>
              </a:rPr>
            </a:br>
            <a:endParaRPr sz="2700">
              <a:latin typeface="Fira Sans"/>
              <a:ea typeface="Fira Sans"/>
              <a:cs typeface="Fira Sans"/>
              <a:sym typeface="Fira Sans"/>
            </a:endParaRPr>
          </a:p>
          <a:p>
            <a:pPr indent="-400050" lvl="0" marL="45720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"/>
              <a:buChar char="●"/>
            </a:pPr>
            <a:r>
              <a:rPr lang="en-US" sz="2700">
                <a:latin typeface="Fira Sans"/>
                <a:ea typeface="Fira Sans"/>
                <a:cs typeface="Fira Sans"/>
                <a:sym typeface="Fira Sans"/>
              </a:rPr>
              <a:t>Evaluate task performance on the GLUE benchmark.</a:t>
            </a:r>
            <a:endParaRPr sz="2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63" y="26721525"/>
            <a:ext cx="13953352" cy="20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/>
          <p:nvPr/>
        </p:nvSpPr>
        <p:spPr>
          <a:xfrm>
            <a:off x="294850" y="29474300"/>
            <a:ext cx="13431300" cy="16668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Visualizing </a:t>
            </a:r>
            <a:r>
              <a:rPr b="1" lang="en-US" sz="4400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opography</a:t>
            </a:r>
            <a:endParaRPr b="1" i="0" sz="4400" u="none" cap="none" strike="noStrike">
              <a:solidFill>
                <a:srgbClr val="005BBB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184875" y="28584850"/>
            <a:ext cx="141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Table 1:</a:t>
            </a:r>
            <a:r>
              <a:rPr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Comparison of GLUE performance between non-topographic BERT control models and Topoformer-BERT</a:t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144850" y="39575650"/>
            <a:ext cx="1388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Figure 2:</a:t>
            </a:r>
            <a:r>
              <a:rPr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Topographic organization cross all layers of Topoformer-BERT.</a:t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36600" y="33691038"/>
            <a:ext cx="13883700" cy="19395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Fira Sans"/>
                <a:ea typeface="Fira Sans"/>
                <a:cs typeface="Fira Sans"/>
                <a:sym typeface="Fira Sans"/>
              </a:rPr>
              <a:t>Quantification of </a:t>
            </a:r>
            <a:r>
              <a:rPr b="1" i="0" lang="en-US" sz="3000" u="none" cap="none" strike="noStrike">
                <a:latin typeface="Fira Sans"/>
                <a:ea typeface="Fira Sans"/>
                <a:cs typeface="Fira Sans"/>
                <a:sym typeface="Fira Sans"/>
              </a:rPr>
              <a:t>topography in all layers of Topoformer-BERT</a:t>
            </a:r>
            <a:endParaRPr b="1" i="0" sz="3000" u="none" cap="none" strike="noStrike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4">
            <a:alphaModFix/>
          </a:blip>
          <a:srcRect b="0" l="0" r="12249" t="0"/>
          <a:stretch/>
        </p:blipFill>
        <p:spPr>
          <a:xfrm>
            <a:off x="421575" y="30996450"/>
            <a:ext cx="7798034" cy="10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14646400" y="4565975"/>
            <a:ext cx="13532700" cy="769500"/>
          </a:xfrm>
          <a:prstGeom prst="rect">
            <a:avLst/>
          </a:prstGeom>
          <a:solidFill>
            <a:schemeClr val="lt1">
              <a:alpha val="61176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Interpreting the emergent topography</a:t>
            </a:r>
            <a:endParaRPr i="0" sz="30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8899" y="11727862"/>
            <a:ext cx="14750623" cy="669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6">
            <a:alphaModFix/>
          </a:blip>
          <a:srcRect b="0" l="1146" r="0" t="0"/>
          <a:stretch/>
        </p:blipFill>
        <p:spPr>
          <a:xfrm>
            <a:off x="14463113" y="21506147"/>
            <a:ext cx="12683911" cy="151551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/>
          <p:nvPr/>
        </p:nvSpPr>
        <p:spPr>
          <a:xfrm>
            <a:off x="14688900" y="18235350"/>
            <a:ext cx="1448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Figure 3:</a:t>
            </a:r>
            <a:r>
              <a:rPr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Selectivity-based interpretation of topographic organization in Topoformer-BERT.</a:t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4382313" y="36688350"/>
            <a:ext cx="1588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Figure 4:</a:t>
            </a:r>
            <a:r>
              <a:rPr i="0" lang="en-US" sz="2400" u="none" cap="none" strike="noStrike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Alignment of topographic representations in the human language network and Topoformer-BERT model.</a:t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4490900" y="38185000"/>
            <a:ext cx="158034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Fira Sans"/>
              <a:buChar char="●"/>
            </a:pPr>
            <a:r>
              <a:rPr lang="en-US" sz="2900">
                <a:latin typeface="Fira Sans"/>
                <a:ea typeface="Fira Sans"/>
                <a:cs typeface="Fira Sans"/>
                <a:sym typeface="Fira Sans"/>
              </a:rPr>
              <a:t>Topoformers allow for modeling of topographic organization of linguistic representations.</a:t>
            </a:r>
            <a:br>
              <a:rPr lang="en-US" sz="2900">
                <a:latin typeface="Fira Sans"/>
                <a:ea typeface="Fira Sans"/>
                <a:cs typeface="Fira Sans"/>
                <a:sym typeface="Fira Sans"/>
              </a:rPr>
            </a:br>
            <a:endParaRPr sz="2900">
              <a:latin typeface="Fira Sans"/>
              <a:ea typeface="Fira Sans"/>
              <a:cs typeface="Fira Sans"/>
              <a:sym typeface="Fira San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Fira Sans"/>
              <a:buChar char="●"/>
            </a:pPr>
            <a:r>
              <a:rPr lang="en-US" sz="2900">
                <a:latin typeface="Fira Sans"/>
                <a:ea typeface="Fira Sans"/>
                <a:cs typeface="Fira Sans"/>
                <a:sym typeface="Fira Sans"/>
              </a:rPr>
              <a:t>Low-dimensional variability can be aligned in the topographic representations of the human language network and Topoformer language model.</a:t>
            </a:r>
            <a:br>
              <a:rPr lang="en-US" sz="2900">
                <a:latin typeface="Fira Sans"/>
                <a:ea typeface="Fira Sans"/>
                <a:cs typeface="Fira Sans"/>
                <a:sym typeface="Fira Sans"/>
              </a:rPr>
            </a:br>
            <a:endParaRPr sz="2900">
              <a:latin typeface="Fira Sans"/>
              <a:ea typeface="Fira Sans"/>
              <a:cs typeface="Fira Sans"/>
              <a:sym typeface="Fira San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Fira Sans"/>
              <a:buChar char="●"/>
            </a:pPr>
            <a:r>
              <a:rPr lang="en-US" sz="2900">
                <a:latin typeface="Fira Sans"/>
                <a:ea typeface="Fira Sans"/>
                <a:cs typeface="Fira Sans"/>
                <a:sym typeface="Fira Sans"/>
              </a:rPr>
              <a:t>Topoformers hold great promise for improved</a:t>
            </a:r>
            <a:r>
              <a:rPr i="0" lang="en-US" sz="29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interpretability of </a:t>
            </a:r>
            <a:r>
              <a:rPr lang="en-US" sz="2900">
                <a:latin typeface="Fira Sans"/>
                <a:ea typeface="Fira Sans"/>
                <a:cs typeface="Fira Sans"/>
                <a:sym typeface="Fira Sans"/>
              </a:rPr>
              <a:t>LLMs and brains, and can be applied to other domains.</a:t>
            </a:r>
            <a:endParaRPr sz="29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3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412100" y="4652750"/>
            <a:ext cx="14646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The</a:t>
            </a:r>
            <a:r>
              <a:rPr b="1" lang="en-US" sz="4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 human brain is topographically organized</a:t>
            </a:r>
            <a:endParaRPr b="1" sz="44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305850" y="5855163"/>
            <a:ext cx="8286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Topographic vision models have begun to explain</a:t>
            </a: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the functional organization of the visual cortex</a:t>
            </a:r>
            <a:endParaRPr b="1" sz="25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icture 8" id="58" name="Google Shape;5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650" y="10364325"/>
            <a:ext cx="5671850" cy="34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5228548" y="13341592"/>
            <a:ext cx="35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Schrimpf et. al, 2021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5351400" y="10440138"/>
            <a:ext cx="520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Internal representations of Transformer large language models (LLMs) can predict human brain responses and behavior</a:t>
            </a:r>
            <a:endParaRPr b="1" sz="2500"/>
          </a:p>
        </p:txBody>
      </p:sp>
      <p:sp>
        <p:nvSpPr>
          <p:cNvPr id="61" name="Google Shape;61;p1"/>
          <p:cNvSpPr txBox="1"/>
          <p:nvPr/>
        </p:nvSpPr>
        <p:spPr>
          <a:xfrm>
            <a:off x="412100" y="13921700"/>
            <a:ext cx="13532700" cy="1666800"/>
          </a:xfrm>
          <a:prstGeom prst="rect">
            <a:avLst/>
          </a:prstGeom>
          <a:solidFill>
            <a:srgbClr val="FFFFFF">
              <a:alpha val="611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4400" u="none" cap="none" strike="noStrike">
                <a:solidFill>
                  <a:srgbClr val="005BBB"/>
                </a:solidFill>
                <a:latin typeface="Fira Sans"/>
                <a:ea typeface="Fira Sans"/>
                <a:cs typeface="Fira Sans"/>
                <a:sym typeface="Fira Sans"/>
              </a:rPr>
              <a:t>Adding topographic priors to self-attention</a:t>
            </a:r>
            <a:endParaRPr b="1" i="0" sz="4400" u="none" cap="none" strike="noStrike">
              <a:solidFill>
                <a:srgbClr val="005BBB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just">
              <a:lnSpc>
                <a:spcPct val="164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mathematical equation&#10;&#10;Description automatically generated" id="62" name="Google Shape;6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1785" y="14622250"/>
            <a:ext cx="10745837" cy="40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 txBox="1"/>
          <p:nvPr/>
        </p:nvSpPr>
        <p:spPr>
          <a:xfrm>
            <a:off x="421569" y="15573905"/>
            <a:ext cx="24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Light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Each key is associated with a single query</a:t>
            </a:r>
            <a:endParaRPr b="1" sz="1600"/>
          </a:p>
        </p:txBody>
      </p:sp>
      <p:sp>
        <p:nvSpPr>
          <p:cNvPr id="64" name="Google Shape;64;p1"/>
          <p:cNvSpPr txBox="1"/>
          <p:nvPr/>
        </p:nvSpPr>
        <p:spPr>
          <a:xfrm>
            <a:off x="11075457" y="15512312"/>
            <a:ext cx="24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Light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Fully-connected linear reweighting</a:t>
            </a:r>
            <a:endParaRPr b="1" sz="1800"/>
          </a:p>
        </p:txBody>
      </p:sp>
      <p:pic>
        <p:nvPicPr>
          <p:cNvPr descr="A diagram of a mathematical equation&#10;&#10;Description automatically generated with medium confidence" id="65" name="Google Shape;65;p1"/>
          <p:cNvPicPr preferRelativeResize="0"/>
          <p:nvPr/>
        </p:nvPicPr>
        <p:blipFill rotWithShape="1">
          <a:blip r:embed="rId9">
            <a:alphaModFix/>
          </a:blip>
          <a:srcRect b="0" l="0" r="0" t="2372"/>
          <a:stretch/>
        </p:blipFill>
        <p:spPr>
          <a:xfrm>
            <a:off x="1728068" y="18787363"/>
            <a:ext cx="10400157" cy="40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/>
        </p:nvSpPr>
        <p:spPr>
          <a:xfrm>
            <a:off x="690506" y="19694799"/>
            <a:ext cx="266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Light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Each key is associated with a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spatial pool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of queries</a:t>
            </a:r>
            <a:endParaRPr b="1" sz="1800"/>
          </a:p>
        </p:txBody>
      </p:sp>
      <p:sp>
        <p:nvSpPr>
          <p:cNvPr id="67" name="Google Shape;67;p1"/>
          <p:cNvSpPr txBox="1"/>
          <p:nvPr/>
        </p:nvSpPr>
        <p:spPr>
          <a:xfrm>
            <a:off x="11220407" y="19703862"/>
            <a:ext cx="24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Light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Locally-connected linear reweighting</a:t>
            </a:r>
            <a:endParaRPr b="1" sz="1800"/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4849" y="35325830"/>
            <a:ext cx="7875451" cy="348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11">
            <a:alphaModFix/>
          </a:blip>
          <a:srcRect b="0" l="0" r="1661" t="0"/>
          <a:stretch/>
        </p:blipFill>
        <p:spPr>
          <a:xfrm>
            <a:off x="421575" y="35011901"/>
            <a:ext cx="5839427" cy="456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4" id="70" name="Google Shape;70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28426" y="30472375"/>
            <a:ext cx="3812332" cy="32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/>
          <p:nvPr/>
        </p:nvSpPr>
        <p:spPr>
          <a:xfrm>
            <a:off x="412100" y="30538200"/>
            <a:ext cx="692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characterize topography at multiple spatial scales</a:t>
            </a:r>
            <a:endParaRPr b="1" sz="1900"/>
          </a:p>
        </p:txBody>
      </p:sp>
      <p:sp>
        <p:nvSpPr>
          <p:cNvPr id="72" name="Google Shape;72;p1"/>
          <p:cNvSpPr txBox="1"/>
          <p:nvPr/>
        </p:nvSpPr>
        <p:spPr>
          <a:xfrm>
            <a:off x="449650" y="32119575"/>
            <a:ext cx="545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summarize topography over all scales</a:t>
            </a:r>
            <a:endParaRPr b="1" sz="19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icture 13" id="73" name="Google Shape;73;p1"/>
          <p:cNvPicPr preferRelativeResize="0"/>
          <p:nvPr/>
        </p:nvPicPr>
        <p:blipFill rotWithShape="1">
          <a:blip r:embed="rId13">
            <a:alphaModFix/>
          </a:blip>
          <a:srcRect b="11902" l="0" r="0" t="0"/>
          <a:stretch/>
        </p:blipFill>
        <p:spPr>
          <a:xfrm>
            <a:off x="690512" y="32730063"/>
            <a:ext cx="3668074" cy="5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4" id="74" name="Google Shape;74;p1"/>
          <p:cNvPicPr preferRelativeResize="0"/>
          <p:nvPr/>
        </p:nvPicPr>
        <p:blipFill rotWithShape="1">
          <a:blip r:embed="rId14">
            <a:alphaModFix/>
          </a:blip>
          <a:srcRect b="2445" l="0" r="0" t="8284"/>
          <a:stretch/>
        </p:blipFill>
        <p:spPr>
          <a:xfrm>
            <a:off x="690500" y="33544454"/>
            <a:ext cx="2378479" cy="6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 txBox="1"/>
          <p:nvPr/>
        </p:nvSpPr>
        <p:spPr>
          <a:xfrm>
            <a:off x="10250379" y="30644760"/>
            <a:ext cx="23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 Light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Lee et. al, 2020</a:t>
            </a:r>
            <a:endParaRPr sz="19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Content Placeholder 5" id="76" name="Google Shape;76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794088" y="5378450"/>
            <a:ext cx="10873123" cy="62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 rot="10800000">
            <a:off x="16604167" y="6576562"/>
            <a:ext cx="239058" cy="19974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229"/>
                  <a:pt x="10800" y="510"/>
                </a:cubicBezTo>
                <a:lnTo>
                  <a:pt x="10800" y="10290"/>
                </a:lnTo>
                <a:cubicBezTo>
                  <a:pt x="10800" y="10571"/>
                  <a:pt x="15635" y="10800"/>
                  <a:pt x="21600" y="10800"/>
                </a:cubicBezTo>
                <a:cubicBezTo>
                  <a:pt x="15635" y="10800"/>
                  <a:pt x="10800" y="11029"/>
                  <a:pt x="10800" y="11310"/>
                </a:cubicBezTo>
                <a:lnTo>
                  <a:pt x="10800" y="21090"/>
                </a:lnTo>
                <a:cubicBezTo>
                  <a:pt x="10800" y="21371"/>
                  <a:pt x="5965" y="21600"/>
                  <a:pt x="0" y="2160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8" name="Google Shape;78;p1"/>
          <p:cNvSpPr txBox="1"/>
          <p:nvPr/>
        </p:nvSpPr>
        <p:spPr>
          <a:xfrm rot="-5400000">
            <a:off x="15297060" y="7454113"/>
            <a:ext cx="217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 Light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semantic contrasts</a:t>
            </a:r>
            <a:endParaRPr b="1" sz="1700"/>
          </a:p>
        </p:txBody>
      </p:sp>
      <p:sp>
        <p:nvSpPr>
          <p:cNvPr id="79" name="Google Shape;79;p1"/>
          <p:cNvSpPr/>
          <p:nvPr/>
        </p:nvSpPr>
        <p:spPr>
          <a:xfrm rot="10800000">
            <a:off x="16658255" y="8884423"/>
            <a:ext cx="239058" cy="19402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120"/>
                  <a:pt x="10800" y="269"/>
                </a:cubicBezTo>
                <a:lnTo>
                  <a:pt x="10800" y="10531"/>
                </a:lnTo>
                <a:cubicBezTo>
                  <a:pt x="10800" y="10680"/>
                  <a:pt x="15635" y="10800"/>
                  <a:pt x="21600" y="10800"/>
                </a:cubicBezTo>
                <a:cubicBezTo>
                  <a:pt x="15635" y="10800"/>
                  <a:pt x="10800" y="10920"/>
                  <a:pt x="10800" y="11069"/>
                </a:cubicBezTo>
                <a:lnTo>
                  <a:pt x="10800" y="21331"/>
                </a:lnTo>
                <a:cubicBezTo>
                  <a:pt x="10800" y="21480"/>
                  <a:pt x="5965" y="21600"/>
                  <a:pt x="0" y="2160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0" name="Google Shape;80;p1"/>
          <p:cNvSpPr txBox="1"/>
          <p:nvPr/>
        </p:nvSpPr>
        <p:spPr>
          <a:xfrm rot="-5400000">
            <a:off x="15002606" y="9716236"/>
            <a:ext cx="276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 Light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minimal pair </a:t>
            </a:r>
            <a:br>
              <a:rPr b="1" i="0" lang="en-US" sz="17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b="1" i="0" lang="en-US" sz="17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syntax contrasts</a:t>
            </a:r>
            <a:endParaRPr b="1" sz="1700"/>
          </a:p>
        </p:txBody>
      </p:sp>
      <p:sp>
        <p:nvSpPr>
          <p:cNvPr id="81" name="Google Shape;81;p1"/>
          <p:cNvSpPr txBox="1"/>
          <p:nvPr/>
        </p:nvSpPr>
        <p:spPr>
          <a:xfrm>
            <a:off x="19914538" y="20639007"/>
            <a:ext cx="12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brain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loadings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(p x d)</a:t>
            </a:r>
            <a:endParaRPr/>
          </a:p>
        </p:txBody>
      </p:sp>
      <p:sp>
        <p:nvSpPr>
          <p:cNvPr id="82" name="Google Shape;82;p1"/>
          <p:cNvSpPr txBox="1"/>
          <p:nvPr/>
        </p:nvSpPr>
        <p:spPr>
          <a:xfrm>
            <a:off x="21078515" y="20636233"/>
            <a:ext cx="12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model loadings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(transpose)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(d x m)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 flipH="1" rot="10800000">
            <a:off x="18204138" y="20353079"/>
            <a:ext cx="174600" cy="19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4" name="Google Shape;84;p1"/>
          <p:cNvCxnSpPr/>
          <p:nvPr/>
        </p:nvCxnSpPr>
        <p:spPr>
          <a:xfrm flipH="1" rot="10800000">
            <a:off x="19224766" y="20429408"/>
            <a:ext cx="18000" cy="27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5" name="Google Shape;85;p1"/>
          <p:cNvCxnSpPr/>
          <p:nvPr/>
        </p:nvCxnSpPr>
        <p:spPr>
          <a:xfrm flipH="1" rot="10800000">
            <a:off x="20533099" y="20353108"/>
            <a:ext cx="7200" cy="20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6" name="Google Shape;86;p1"/>
          <p:cNvCxnSpPr/>
          <p:nvPr/>
        </p:nvCxnSpPr>
        <p:spPr>
          <a:xfrm rot="10800000">
            <a:off x="20986227" y="20483415"/>
            <a:ext cx="0" cy="94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7" name="Google Shape;87;p1"/>
          <p:cNvCxnSpPr/>
          <p:nvPr/>
        </p:nvCxnSpPr>
        <p:spPr>
          <a:xfrm rot="10800000">
            <a:off x="21477540" y="20459654"/>
            <a:ext cx="148200" cy="23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" name="Google Shape;88;p1"/>
          <p:cNvSpPr txBox="1"/>
          <p:nvPr/>
        </p:nvSpPr>
        <p:spPr>
          <a:xfrm>
            <a:off x="23052928" y="20979494"/>
            <a:ext cx="409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Compute alignment of i-th components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4643399" y="37401638"/>
            <a:ext cx="13431300" cy="741300"/>
          </a:xfrm>
          <a:prstGeom prst="rect">
            <a:avLst/>
          </a:prstGeom>
          <a:solidFill>
            <a:schemeClr val="lt1">
              <a:alpha val="60784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i="0" lang="en-US" sz="4400" u="none" cap="none" strike="noStrike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Conclusions and future directions</a:t>
            </a:r>
            <a:endParaRPr i="0" sz="4400" u="none" cap="none" strike="noStrik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866575" y="32800025"/>
            <a:ext cx="237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Fira Sans SemiBold"/>
                <a:ea typeface="Fira Sans SemiBold"/>
                <a:cs typeface="Fira Sans SemiBold"/>
                <a:sym typeface="Fira Sans SemiBold"/>
              </a:rPr>
              <a:t>Local correlation is a good index of topography</a:t>
            </a:r>
            <a:endParaRPr sz="190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980100" y="12143063"/>
            <a:ext cx="520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Question: Can we </a:t>
            </a:r>
            <a:r>
              <a:rPr b="1" lang="en-US" sz="2500">
                <a:latin typeface="Fira Sans"/>
                <a:ea typeface="Fira Sans"/>
                <a:cs typeface="Fira Sans"/>
                <a:sym typeface="Fira Sans"/>
              </a:rPr>
              <a:t>obtain topographic organization of linguistic representations within a transformer architecture?</a:t>
            </a:r>
            <a:endParaRPr b="1" sz="2500"/>
          </a:p>
        </p:txBody>
      </p:sp>
      <p:pic>
        <p:nvPicPr>
          <p:cNvPr descr="Picture 8" id="92" name="Google Shape;92;p1"/>
          <p:cNvPicPr preferRelativeResize="0"/>
          <p:nvPr/>
        </p:nvPicPr>
        <p:blipFill rotWithShape="1">
          <a:blip r:embed="rId16">
            <a:alphaModFix/>
          </a:blip>
          <a:srcRect b="0" l="7295" r="0" t="0"/>
          <a:stretch/>
        </p:blipFill>
        <p:spPr>
          <a:xfrm>
            <a:off x="12395774" y="31020825"/>
            <a:ext cx="1724525" cy="33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6969200" y="31384425"/>
            <a:ext cx="266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Light"/>
              <a:buNone/>
            </a:pPr>
            <a:r>
              <a:rPr b="1" lang="en-US" sz="2000">
                <a:latin typeface="Fira Sans"/>
                <a:ea typeface="Fira Sans"/>
                <a:cs typeface="Fira Sans"/>
                <a:sym typeface="Fira Sans"/>
              </a:rPr>
              <a:t>5 participants, reading 1,000 sentences in fMRI</a:t>
            </a:r>
            <a:endParaRPr b="1" sz="160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17">
            <a:alphaModFix/>
          </a:blip>
          <a:srcRect b="66189" l="26302" r="66903" t="19832"/>
          <a:stretch/>
        </p:blipFill>
        <p:spPr>
          <a:xfrm>
            <a:off x="27299350" y="32633150"/>
            <a:ext cx="1325276" cy="10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52400" y="40078150"/>
            <a:ext cx="14120400" cy="22314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5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References: </a:t>
            </a:r>
            <a:endParaRPr sz="25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Blauch, N. M., Behrmann, M., &amp; Plaut, D. C. (2022). A connectivity-constrained computational account of topographic organization in primate high-level visual cortex. Proceedings of the National Academy of Sciences of the United States of America, 119(3). https://doi.org/10.1073/pnas.2112566119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Geiping, J., &amp; Goldstein, T. (2023). Cramming: Training a Language Model on a single GPU in one day. In Proceedings of the International Conference on Machine Learning (pp. 11117-11143). PMLR.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Schrimpf, M., Blank, I. A., Tuckute, G., Kauf, C., Hosseini, E. A., Kanwisher, N., Tenenbaum, J. B., &amp; Fedorenko, E. (2021). The neural architecture of language: Integrative modeling converges on predictive processing. Proceedings of the National Academy of Sciences, 118(45), e2105646118. https://doi.org/10.1073/pnas.2105646118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Arcaro, M., &amp; Livingstone, M. (2024). A Whole-Brain Topographic Ontology. Annual Review of Neuroscience, 47. Annual Reviews.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Tuckute, G., Sathe, A., Srikant, S., Taliaferro, M., Wang, M., Schrimpf, M., Kay, K., &amp; Fedorenko, E. (2024). Driving and suppressing the human language network using large language models. Nature Human Behaviour, 8(2), 1–18.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292100" lvl="0" marL="45720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000"/>
              <a:buFont typeface="Fira Sans Medium"/>
              <a:buChar char="●"/>
            </a:pPr>
            <a:r>
              <a:rPr lang="en-US" sz="1000">
                <a:solidFill>
                  <a:srgbClr val="005BB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Lee, H., Margalit, E., Jozwik, K. M., Cohen, M. A., Kanwisher, N., Yamins, D. L. K., &amp; DiCarlo, J. J. (2020). Topographic deep artificial neural networks reproduce the hallmarks of the primate inferior temporal cortex face processing network. BioRxiv. Advance online publication. https://doi.org/10.1101/2020.07.09.1851</a:t>
            </a:r>
            <a:endParaRPr sz="1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marR="0" rtl="0" algn="just">
              <a:lnSpc>
                <a:spcPct val="958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3000">
              <a:solidFill>
                <a:srgbClr val="005BB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descr="Picture 3" id="96" name="Google Shape;96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848600" y="8654930"/>
            <a:ext cx="1966997" cy="2025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7" name="Google Shape;97;p1"/>
          <p:cNvPicPr preferRelativeResize="0"/>
          <p:nvPr/>
        </p:nvPicPr>
        <p:blipFill rotWithShape="1">
          <a:blip r:embed="rId19">
            <a:alphaModFix/>
          </a:blip>
          <a:srcRect b="28683" l="0" r="0" t="0"/>
          <a:stretch/>
        </p:blipFill>
        <p:spPr>
          <a:xfrm>
            <a:off x="10400780" y="6157526"/>
            <a:ext cx="2897328" cy="259148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10828095" y="5728836"/>
            <a:ext cx="2664951" cy="1923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(task error +  wiring cost)</a:t>
            </a:r>
            <a:endParaRPr sz="1100"/>
          </a:p>
        </p:txBody>
      </p:sp>
      <p:pic>
        <p:nvPicPr>
          <p:cNvPr descr="Picture 9" id="99" name="Google Shape;99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132835" y="5607380"/>
            <a:ext cx="1500913" cy="30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21">
            <a:alphaModFix/>
          </a:blip>
          <a:srcRect b="0" l="2617" r="1505" t="0"/>
          <a:stretch/>
        </p:blipFill>
        <p:spPr>
          <a:xfrm>
            <a:off x="247825" y="7000650"/>
            <a:ext cx="9646812" cy="27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-242065" y="9764255"/>
            <a:ext cx="35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lang="en-US">
                <a:latin typeface="Fira Sans Light"/>
                <a:ea typeface="Fira Sans Light"/>
                <a:cs typeface="Fira Sans Light"/>
                <a:sym typeface="Fira Sans Light"/>
              </a:rPr>
              <a:t>Arcaro &amp; Livingstone, 2024</a:t>
            </a:r>
            <a:endParaRPr/>
          </a:p>
        </p:txBody>
      </p:sp>
      <p:pic>
        <p:nvPicPr>
          <p:cNvPr id="102" name="Google Shape;102;p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4027175" y="20059801"/>
            <a:ext cx="1724525" cy="336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"/>
          <p:cNvGrpSpPr/>
          <p:nvPr/>
        </p:nvGrpSpPr>
        <p:grpSpPr>
          <a:xfrm>
            <a:off x="17502096" y="19685358"/>
            <a:ext cx="9009364" cy="2517137"/>
            <a:chOff x="17502096" y="19913958"/>
            <a:chExt cx="9009364" cy="2517137"/>
          </a:xfrm>
        </p:grpSpPr>
        <p:pic>
          <p:nvPicPr>
            <p:cNvPr id="104" name="Google Shape;104;p1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8127950" y="19958174"/>
              <a:ext cx="3521999" cy="542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" name="Google Shape;105;p1"/>
            <p:cNvGrpSpPr/>
            <p:nvPr/>
          </p:nvGrpSpPr>
          <p:grpSpPr>
            <a:xfrm>
              <a:off x="17502096" y="19913958"/>
              <a:ext cx="9009364" cy="2517137"/>
              <a:chOff x="17502096" y="19913958"/>
              <a:chExt cx="9009364" cy="2517137"/>
            </a:xfrm>
          </p:grpSpPr>
          <p:sp>
            <p:nvSpPr>
              <p:cNvPr id="106" name="Google Shape;106;p1"/>
              <p:cNvSpPr txBox="1"/>
              <p:nvPr/>
            </p:nvSpPr>
            <p:spPr>
              <a:xfrm>
                <a:off x="17502096" y="20853178"/>
                <a:ext cx="1037425" cy="954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Fira Sans Light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brain responses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Fira Sans Light"/>
                  <a:buNone/>
                </a:pP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(n x p)</a:t>
                </a:r>
                <a:endParaRPr/>
              </a:p>
            </p:txBody>
          </p:sp>
          <p:sp>
            <p:nvSpPr>
              <p:cNvPr id="107" name="Google Shape;107;p1"/>
              <p:cNvSpPr txBox="1"/>
              <p:nvPr/>
            </p:nvSpPr>
            <p:spPr>
              <a:xfrm>
                <a:off x="18668524" y="20853178"/>
                <a:ext cx="1237223" cy="954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Fira Sans Light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model embeddings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Fira Sans Light"/>
                  <a:buNone/>
                </a:pP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(n x m)</a:t>
                </a:r>
                <a:endParaRPr/>
              </a:p>
            </p:txBody>
          </p:sp>
          <p:sp>
            <p:nvSpPr>
              <p:cNvPr id="108" name="Google Shape;108;p1"/>
              <p:cNvSpPr txBox="1"/>
              <p:nvPr/>
            </p:nvSpPr>
            <p:spPr>
              <a:xfrm>
                <a:off x="20498922" y="21692315"/>
                <a:ext cx="1237223" cy="738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Fira Sans Light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singular values (d x d diag)</a:t>
                </a:r>
                <a:endParaRPr/>
              </a:p>
            </p:txBody>
          </p:sp>
          <p:sp>
            <p:nvSpPr>
              <p:cNvPr id="109" name="Google Shape;109;p1"/>
              <p:cNvSpPr txBox="1"/>
              <p:nvPr/>
            </p:nvSpPr>
            <p:spPr>
              <a:xfrm>
                <a:off x="23358736" y="21851158"/>
                <a:ext cx="2900606" cy="421105"/>
              </a:xfrm>
              <a:prstGeom prst="rect">
                <a:avLst/>
              </a:prstGeom>
              <a:blipFill rotWithShape="1">
                <a:blip r:embed="rId24">
                  <a:alphaModFix/>
                </a:blip>
                <a:stretch>
                  <a:fillRect b="-41027" l="-819" r="0" t="-7688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Fira Sans Light"/>
                  <a:buNone/>
                </a:pPr>
                <a:r>
                  <a:rPr b="0" i="0" lang="en-US" sz="1800" u="none" cap="none" strike="noStrike">
                    <a:latin typeface="Fira Sans Light"/>
                    <a:ea typeface="Fira Sans Light"/>
                    <a:cs typeface="Fira Sans Light"/>
                    <a:sym typeface="Fira Sans Light"/>
                  </a:rPr>
                  <a:t> </a:t>
                </a:r>
                <a:endParaRPr/>
              </a:p>
            </p:txBody>
          </p:sp>
          <p:sp>
            <p:nvSpPr>
              <p:cNvPr id="110" name="Google Shape;110;p1"/>
              <p:cNvSpPr txBox="1"/>
              <p:nvPr/>
            </p:nvSpPr>
            <p:spPr>
              <a:xfrm>
                <a:off x="22882360" y="19913958"/>
                <a:ext cx="3629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Fira Sans Light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rPr>
                  <a:t>With held-out data compute scores:</a:t>
                </a:r>
                <a:endParaRPr/>
              </a:p>
            </p:txBody>
          </p:sp>
          <p:pic>
            <p:nvPicPr>
              <p:cNvPr id="111" name="Google Shape;111;p1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24046775" y="20789150"/>
                <a:ext cx="1894653" cy="44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2" name="Google Shape;112;p1"/>
          <p:cNvSpPr txBox="1"/>
          <p:nvPr/>
        </p:nvSpPr>
        <p:spPr>
          <a:xfrm>
            <a:off x="10551511" y="10642668"/>
            <a:ext cx="35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Light"/>
                <a:ea typeface="Fira Sans Light"/>
                <a:cs typeface="Fira Sans Light"/>
                <a:sym typeface="Fira Sans Light"/>
              </a:rPr>
              <a:t>e.g. Interactive Topographic Network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Light"/>
                <a:ea typeface="Fira Sans Light"/>
                <a:cs typeface="Fira Sans Light"/>
                <a:sym typeface="Fira Sans Light"/>
              </a:rPr>
              <a:t>Blauch et. al 2022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Picture 8" id="113" name="Google Shape;113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291482" y="8622009"/>
            <a:ext cx="2029982" cy="18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27">
            <a:alphaModFix/>
          </a:blip>
          <a:srcRect b="0" l="0" r="6742" t="0"/>
          <a:stretch/>
        </p:blipFill>
        <p:spPr>
          <a:xfrm>
            <a:off x="26193963" y="24637175"/>
            <a:ext cx="3898837" cy="548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"/>
          <p:cNvCxnSpPr/>
          <p:nvPr/>
        </p:nvCxnSpPr>
        <p:spPr>
          <a:xfrm flipH="1">
            <a:off x="28042787" y="30125262"/>
            <a:ext cx="3000" cy="108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"/>
          <p:cNvSpPr txBox="1"/>
          <p:nvPr/>
        </p:nvSpPr>
        <p:spPr>
          <a:xfrm>
            <a:off x="26284798" y="33794855"/>
            <a:ext cx="35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Light"/>
              <a:buNone/>
            </a:pPr>
            <a:r>
              <a:rPr lang="en-US">
                <a:latin typeface="Fira Sans Light"/>
                <a:ea typeface="Fira Sans Light"/>
                <a:cs typeface="Fira Sans Light"/>
                <a:sym typeface="Fira Sans Light"/>
              </a:rPr>
              <a:t>Tuckute et al., 2024</a:t>
            </a:r>
            <a:endParaRPr/>
          </a:p>
        </p:txBody>
      </p:sp>
      <p:sp>
        <p:nvSpPr>
          <p:cNvPr id="117" name="Google Shape;117;p1"/>
          <p:cNvSpPr/>
          <p:nvPr/>
        </p:nvSpPr>
        <p:spPr>
          <a:xfrm>
            <a:off x="12335600" y="34124800"/>
            <a:ext cx="148200" cy="1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"/>
          <p:cNvCxnSpPr/>
          <p:nvPr/>
        </p:nvCxnSpPr>
        <p:spPr>
          <a:xfrm flipH="1" rot="10800000">
            <a:off x="8083325" y="32609650"/>
            <a:ext cx="587700" cy="288600"/>
          </a:xfrm>
          <a:prstGeom prst="straightConnector1">
            <a:avLst/>
          </a:prstGeom>
          <a:noFill/>
          <a:ln cap="flat" cmpd="sng" w="19050">
            <a:solidFill>
              <a:srgbClr val="01285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2016-09-29T18:43:16Z</dcterms:created>
  <dc:creator>Ali Cakmak</dc:creator>
</cp:coreProperties>
</file>